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5"/>
  </p:notesMasterIdLst>
  <p:sldIdLst>
    <p:sldId id="259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952" userDrawn="1">
          <p15:clr>
            <a:srgbClr val="A4A3A4"/>
          </p15:clr>
        </p15:guide>
        <p15:guide id="3" pos="5664" userDrawn="1">
          <p15:clr>
            <a:srgbClr val="A4A3A4"/>
          </p15:clr>
        </p15:guide>
        <p15:guide id="4" pos="55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elle Nolan" initials="JN" lastIdx="7" clrIdx="0">
    <p:extLst>
      <p:ext uri="{19B8F6BF-5375-455C-9EA6-DF929625EA0E}">
        <p15:presenceInfo xmlns:p15="http://schemas.microsoft.com/office/powerpoint/2012/main" userId="Janelle No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B64"/>
    <a:srgbClr val="EAEDED"/>
    <a:srgbClr val="D5DBDB"/>
    <a:srgbClr val="FF9900"/>
    <a:srgbClr val="23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8" autoAdjust="0"/>
    <p:restoredTop sz="94878"/>
  </p:normalViewPr>
  <p:slideViewPr>
    <p:cSldViewPr>
      <p:cViewPr varScale="1">
        <p:scale>
          <a:sx n="135" d="100"/>
          <a:sy n="135" d="100"/>
        </p:scale>
        <p:origin x="184" y="344"/>
      </p:cViewPr>
      <p:guideLst>
        <p:guide orient="horz" pos="2160"/>
        <p:guide pos="5952"/>
        <p:guide pos="5664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3D1AE-04B2-F147-8122-2A32BD7879DD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C6CBF-D31D-B841-861D-EC168426F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5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6CBF-D31D-B841-861D-EC168426F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6CBF-D31D-B841-861D-EC168426F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1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6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D3142E2-737D-A245-A43E-D66792DD72C8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096255" y="5501224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7BCE-DF1C-9941-A12E-A31A5F71AD93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9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7125-4423-B043-A078-9D7E1DD2586D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8D7861-7FF1-0946-8A82-86A7F99607C6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023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AE77B9-760B-8040-A41E-8B5B73F4B26D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BE89-FE1B-4E4D-90F0-7B3CCBA597B3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66B5-5A5C-8240-98AA-260A2F078626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3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3CBB-035E-144E-8241-1E6656880D89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DE46FA6-622A-8E43-88F7-F7F06FFECE9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D19F2F-2BF4-0240-9543-882EF6747C2E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101FDF5-4B64-FC43-946E-5632B56746F2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1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72998-CF78-E641-92D5-30F654C2CA87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56764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9DE7C-57E7-284B-A33E-6D0E02028338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3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2611-D82F-2A4D-A5DE-40ABD14BD6C4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792ED2-53CD-0445-A178-89CFABCF3992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8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F9AE92-BDA6-334C-B776-595ADBCC7083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543A10-8BC2-9248-86DA-BAD08EDEBD3C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37A7-EC66-974C-80B5-3ECED48AFACC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24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5879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4736-AEEA-CA4D-A45D-F1E9AE486A50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413956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BC9A-0A84-704A-B666-B8A1940C4579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982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0261-0528-3F49-90E4-ED82054FBC74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71CFF5-8D12-D644-B3DD-B5544FAAACE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1068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BB5261-66CB-0E42-A541-23C79B1094A5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0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2B3D859-AEC0-B944-89C8-F47739C34C42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EE6809A-03B0-CD49-935C-2063D4109BAB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BCD3A-D9BE-A141-AAA4-F8F1B1A5517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11377F-BA28-3845-97F3-53D98620ADA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38918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385-ECCB-FC4C-92E1-10EA3C46E2BF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04160-7EED-0143-8593-11611B75DB2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3599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D3648-82FD-284A-95D0-A3E9C831AAD9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C3605-0B49-A242-872F-E4822FBEAC15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488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33DB-8297-7947-B830-2F0CD4A12FF0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4DBAE7-9BA8-E249-B0B7-8901FF06582F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30412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71A5-9DB9-B746-82C9-C84F63FE6CD9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3A29-887F-F94B-9F6C-3B860810E823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E6EE-993B-464E-B476-8FA80F327477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2994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266F3-C1EE-CA46-BF0D-AE29EC149890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7755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15833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7735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7546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B5018-B20C-8F46-977C-3C7AF08A2F0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7160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81374-1A4B-634F-BDD7-1DDAC0D29E2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84844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FDEC4-0CB5-6E46-B88B-5BE4FECFA93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49154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57FE8-5400-7C41-BB75-E08DC6FC8B7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7520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8BB98-DB57-6243-8C6E-FEF0FC8E56F8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2995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682E5-3952-4A4A-953C-6B52A00F086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65839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6F419-95CE-824B-8B49-E54037B3A1F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472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DD6E3-6305-6241-8FD1-0A44F9B285E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6512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2E70C-C45C-4E46-9B05-C99C1FF6465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02399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CC861-FA54-3E4C-A730-889402022BF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90688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3FA62-6F7D-C245-94EF-CC61AE2D705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59491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83338-84FB-5148-8C2F-B3A0CAE3E9DA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2043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1A797-766E-2044-B9AC-3A309F971FE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204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2B8-64AD-FC43-BDB1-FE09804815C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CE19-CEB2-0246-90AC-7E12528603B1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se Case (Exter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076F-B803-F449-AE2C-C6D6F45F0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914" y="836813"/>
            <a:ext cx="5307108" cy="1069975"/>
          </a:xfrm>
        </p:spPr>
        <p:txBody>
          <a:bodyPr anchor="t"/>
          <a:lstStyle>
            <a:lvl1pPr>
              <a:defRPr sz="3200"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Customer or Project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DB42E4-FDF2-734A-8963-8CFF1C2DC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3980" y="473074"/>
            <a:ext cx="5228217" cy="48736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52B88-586A-8842-9060-13A32CEDF6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80914" y="2033191"/>
            <a:ext cx="5307108" cy="331356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Use Case &amp; Solution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94954C-6756-7341-A2DB-1F6AC70993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0912" y="473075"/>
            <a:ext cx="5307106" cy="36373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9901"/>
                </a:solidFill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defRPr>
            </a:lvl1pPr>
          </a:lstStyle>
          <a:p>
            <a:pPr lvl="0"/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05471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BCCE20-DD0D-2040-9412-B97BA2352D8F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9518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BC71C6-2646-9C46-BBEA-526E344D723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99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F749D-EC2C-CF4C-B87E-B001F4B40D77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2016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C373E-6D05-E14A-9399-23E5FB999DB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364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3" Type="http://schemas.openxmlformats.org/officeDocument/2006/relationships/slideLayout" Target="../slideLayouts/slideLayout54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56" Type="http://schemas.openxmlformats.org/officeDocument/2006/relationships/slideLayout" Target="../slideLayouts/slideLayout57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59" Type="http://schemas.openxmlformats.org/officeDocument/2006/relationships/image" Target="../media/image3.png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54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49" Type="http://schemas.openxmlformats.org/officeDocument/2006/relationships/slideLayout" Target="../slideLayouts/slideLayout50.xml"/><Relationship Id="rId57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53.xml"/><Relationship Id="rId6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6"/>
            <a:ext cx="10820400" cy="1216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8204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AWS copyright text">
            <a:extLst>
              <a:ext uri="{FF2B5EF4-FFF2-40B4-BE49-F238E27FC236}">
                <a16:creationId xmlns:a16="http://schemas.microsoft.com/office/drawing/2014/main" id="{F49B8274-557F-7642-B09D-244509A45E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0600" y="6345238"/>
            <a:ext cx="403648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933" b="0" i="1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Reviewed for technical accuracy Month Day, 2022</a:t>
            </a:r>
          </a:p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sp>
        <p:nvSpPr>
          <p:cNvPr id="10" name="AWS Reference Architecture text">
            <a:extLst>
              <a:ext uri="{FF2B5EF4-FFF2-40B4-BE49-F238E27FC236}">
                <a16:creationId xmlns:a16="http://schemas.microsoft.com/office/drawing/2014/main" id="{5EF8CEBA-0ED4-8243-9BCD-E9FD95F708AB}"/>
              </a:ext>
            </a:extLst>
          </p:cNvPr>
          <p:cNvSpPr txBox="1"/>
          <p:nvPr userDrawn="1"/>
        </p:nvSpPr>
        <p:spPr>
          <a:xfrm>
            <a:off x="5334000" y="6345238"/>
            <a:ext cx="2895599" cy="320040"/>
          </a:xfrm>
          <a:prstGeom prst="rect">
            <a:avLst/>
          </a:prstGeom>
          <a:noFill/>
        </p:spPr>
        <p:txBody>
          <a:bodyPr wrap="square" rIns="45720" rtlCol="0">
            <a:no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Reference Architecture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CF8A73-2F72-5D48-9C99-24F2173A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08" y="6314768"/>
            <a:ext cx="585391" cy="3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C29CE-3041-7140-9BA9-DCB3249F163A}" type="datetime1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2" y="6253546"/>
            <a:ext cx="764176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F6604-AFFA-2144-84A8-B114434DA9D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5A6C23-3079-5A4E-856A-214D2D3A75D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14" y="6253546"/>
            <a:ext cx="137479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59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  <p:sldLayoutId id="2147483711" r:id="rId55"/>
    <p:sldLayoutId id="2147483712" r:id="rId56"/>
    <p:sldLayoutId id="2147483713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6A9AE24-9E24-3750-1B48-2C7AB6EF5232}"/>
              </a:ext>
            </a:extLst>
          </p:cNvPr>
          <p:cNvSpPr/>
          <p:nvPr/>
        </p:nvSpPr>
        <p:spPr>
          <a:xfrm>
            <a:off x="2928397" y="2681066"/>
            <a:ext cx="1587658" cy="20651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1" name="Sidebar Background">
            <a:extLst>
              <a:ext uri="{FF2B5EF4-FFF2-40B4-BE49-F238E27FC236}">
                <a16:creationId xmlns:a16="http://schemas.microsoft.com/office/drawing/2014/main" id="{B0A83432-3797-164E-B817-BA71B523944F}"/>
              </a:ext>
            </a:extLst>
          </p:cNvPr>
          <p:cNvSpPr/>
          <p:nvPr/>
        </p:nvSpPr>
        <p:spPr>
          <a:xfrm>
            <a:off x="8964117" y="65075"/>
            <a:ext cx="3216348" cy="68580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eparator">
            <a:extLst>
              <a:ext uri="{FF2B5EF4-FFF2-40B4-BE49-F238E27FC236}">
                <a16:creationId xmlns:a16="http://schemas.microsoft.com/office/drawing/2014/main" id="{F30A1574-10E4-484A-8146-B48870661EB1}"/>
              </a:ext>
            </a:extLst>
          </p:cNvPr>
          <p:cNvCxnSpPr/>
          <p:nvPr/>
        </p:nvCxnSpPr>
        <p:spPr>
          <a:xfrm>
            <a:off x="353208" y="744685"/>
            <a:ext cx="8595360" cy="0"/>
          </a:xfrm>
          <a:prstGeom prst="line">
            <a:avLst/>
          </a:prstGeom>
          <a:ln w="25400">
            <a:solidFill>
              <a:srgbClr val="545B6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NumBox 5">
            <a:extLst>
              <a:ext uri="{FF2B5EF4-FFF2-40B4-BE49-F238E27FC236}">
                <a16:creationId xmlns:a16="http://schemas.microsoft.com/office/drawing/2014/main" id="{A2290CE2-D8F1-634A-905A-BA66C42AEBC9}"/>
              </a:ext>
            </a:extLst>
          </p:cNvPr>
          <p:cNvSpPr/>
          <p:nvPr/>
        </p:nvSpPr>
        <p:spPr>
          <a:xfrm>
            <a:off x="9039645" y="3464054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48" name="NumBox 4">
            <a:extLst>
              <a:ext uri="{FF2B5EF4-FFF2-40B4-BE49-F238E27FC236}">
                <a16:creationId xmlns:a16="http://schemas.microsoft.com/office/drawing/2014/main" id="{DB3429CA-DC02-CB4C-880D-98CA93789536}"/>
              </a:ext>
            </a:extLst>
          </p:cNvPr>
          <p:cNvSpPr/>
          <p:nvPr/>
        </p:nvSpPr>
        <p:spPr>
          <a:xfrm>
            <a:off x="9031142" y="266128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49" name="NumBox 3">
            <a:extLst>
              <a:ext uri="{FF2B5EF4-FFF2-40B4-BE49-F238E27FC236}">
                <a16:creationId xmlns:a16="http://schemas.microsoft.com/office/drawing/2014/main" id="{FBB6C579-1AAE-E74E-B11A-6E47F977F102}"/>
              </a:ext>
            </a:extLst>
          </p:cNvPr>
          <p:cNvSpPr/>
          <p:nvPr/>
        </p:nvSpPr>
        <p:spPr>
          <a:xfrm>
            <a:off x="9039645" y="185852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50" name="NumBox 2">
            <a:extLst>
              <a:ext uri="{FF2B5EF4-FFF2-40B4-BE49-F238E27FC236}">
                <a16:creationId xmlns:a16="http://schemas.microsoft.com/office/drawing/2014/main" id="{467C0ED0-7F8D-E04F-83B3-FF198C2806BF}"/>
              </a:ext>
            </a:extLst>
          </p:cNvPr>
          <p:cNvSpPr/>
          <p:nvPr/>
        </p:nvSpPr>
        <p:spPr>
          <a:xfrm>
            <a:off x="9039645" y="107716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51" name="NumBox 1">
            <a:extLst>
              <a:ext uri="{FF2B5EF4-FFF2-40B4-BE49-F238E27FC236}">
                <a16:creationId xmlns:a16="http://schemas.microsoft.com/office/drawing/2014/main" id="{61A833CA-45E5-DA44-9841-E3816A71ECCE}"/>
              </a:ext>
            </a:extLst>
          </p:cNvPr>
          <p:cNvSpPr/>
          <p:nvPr/>
        </p:nvSpPr>
        <p:spPr>
          <a:xfrm>
            <a:off x="9027507" y="159639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398EE-554B-AF4E-94AD-B1074332E491}"/>
              </a:ext>
            </a:extLst>
          </p:cNvPr>
          <p:cNvSpPr txBox="1"/>
          <p:nvPr/>
        </p:nvSpPr>
        <p:spPr>
          <a:xfrm>
            <a:off x="9365216" y="65075"/>
            <a:ext cx="2819400" cy="7440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developer adds/modifies DDL (Data Definition Language) /DML (Data Modification Language) scripts in configuration files and commits them into GitHub for deployment.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GitHub commit triggers a webhook to start the build process on Jenkins. Declarative pipeline job in Jenkins is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initiaited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to start the build process.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Jenkins builds a docker container image using the configuration specified in the docker file. Once an image is built Jenkins job pushes the image to docker hub. 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Jenkins job pulls the latest docker hub image and creates a new container, executes the DDL/DML scripts specified in the configuration file.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docker container with latest image is executed to deploy the changes in multiple environments. Logs, test results in the docker container are saved to mapped ec2 directory.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 executed in docker container checkpoints each executed step from config files and saves it in s3 bucket. In event of container restart, last saved checkpoint is used for execution. 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Post validation of changes in TST environment, changes can be pushed to PROD environment.</a:t>
            </a: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BD0A0E-93B2-AF31-CDCF-30D6DBC3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0" y="3110076"/>
            <a:ext cx="435421" cy="46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C35D992-2F0A-9303-6CEB-791C87A2F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56" y="3021542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7405B92-F0BA-DB29-6DE9-8680B557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666" y="2634759"/>
            <a:ext cx="510445" cy="51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07483-4712-2AB2-8220-7CD4D6BE9179}"/>
              </a:ext>
            </a:extLst>
          </p:cNvPr>
          <p:cNvCxnSpPr/>
          <p:nvPr/>
        </p:nvCxnSpPr>
        <p:spPr>
          <a:xfrm>
            <a:off x="-2527990" y="3214815"/>
            <a:ext cx="508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>
            <a:extLst>
              <a:ext uri="{FF2B5EF4-FFF2-40B4-BE49-F238E27FC236}">
                <a16:creationId xmlns:a16="http://schemas.microsoft.com/office/drawing/2014/main" id="{AA70D589-9CD6-9FE6-2814-40DB26908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52" y="3539400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33829481-3C5C-EFF6-3C3D-F47A8A5A7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0572" y="3539400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51E5A92D-0BB7-C016-9A9D-1B0D0053A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33" y="2738394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Host</a:t>
            </a:r>
          </a:p>
        </p:txBody>
      </p:sp>
      <p:pic>
        <p:nvPicPr>
          <p:cNvPr id="3088" name="Picture 16" descr="New OpenNebula 5.12 Beta with Docker Hub Integration - OpenNebula – Open  Source Cloud &amp; Edge Computing Platform">
            <a:extLst>
              <a:ext uri="{FF2B5EF4-FFF2-40B4-BE49-F238E27FC236}">
                <a16:creationId xmlns:a16="http://schemas.microsoft.com/office/drawing/2014/main" id="{A23AFFA3-8E8E-C92A-4013-83ED12DEA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13" y="1155979"/>
            <a:ext cx="1849893" cy="45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79959C-8382-E107-21DC-2BDEAB1754AB}"/>
              </a:ext>
            </a:extLst>
          </p:cNvPr>
          <p:cNvGrpSpPr/>
          <p:nvPr/>
        </p:nvGrpSpPr>
        <p:grpSpPr>
          <a:xfrm>
            <a:off x="6823919" y="3098475"/>
            <a:ext cx="1637184" cy="1120372"/>
            <a:chOff x="6940541" y="3650453"/>
            <a:chExt cx="1637184" cy="1120372"/>
          </a:xfrm>
        </p:grpSpPr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773767BD-4D98-A885-DF3D-68AE2CD96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810000"/>
              <a:ext cx="842835" cy="842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B0A430FE-BBE8-BBBF-E87F-7B7051F22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932" y="4524604"/>
              <a:ext cx="12495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Amazon Redshift</a:t>
              </a:r>
            </a:p>
          </p:txBody>
        </p:sp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495B34E5-2EB9-8942-9F85-BC088A65B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0541" y="3650453"/>
              <a:ext cx="1637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TST (Test Environment)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184536-88D2-7B3E-038C-36B587AF0CBE}"/>
              </a:ext>
            </a:extLst>
          </p:cNvPr>
          <p:cNvGrpSpPr/>
          <p:nvPr/>
        </p:nvGrpSpPr>
        <p:grpSpPr>
          <a:xfrm>
            <a:off x="6431421" y="4368540"/>
            <a:ext cx="2129698" cy="1165186"/>
            <a:chOff x="6228799" y="4532652"/>
            <a:chExt cx="2129698" cy="1165186"/>
          </a:xfrm>
        </p:grpSpPr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1021A856-D879-79D7-BA94-352B828FB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052" y="4689145"/>
              <a:ext cx="842835" cy="842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2A4A44-E92D-6B5F-B679-483DA2109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8641" y="5451617"/>
              <a:ext cx="12495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Amazon Redshift</a:t>
              </a:r>
            </a:p>
          </p:txBody>
        </p:sp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B7BA9D33-A6DD-8219-CC8D-A3527AA51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8799" y="4532652"/>
              <a:ext cx="212969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PROD (Production Environment)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2DC4AC-7AC1-28EC-BDC5-4B09B807B77C}"/>
              </a:ext>
            </a:extLst>
          </p:cNvPr>
          <p:cNvCxnSpPr>
            <a:stCxn id="3074" idx="3"/>
            <a:endCxn id="3076" idx="1"/>
          </p:cNvCxnSpPr>
          <p:nvPr/>
        </p:nvCxnSpPr>
        <p:spPr>
          <a:xfrm flipV="1">
            <a:off x="1001971" y="3335867"/>
            <a:ext cx="725285" cy="491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A65C663-1C78-1314-C9CA-36C4FAF66142}"/>
              </a:ext>
            </a:extLst>
          </p:cNvPr>
          <p:cNvCxnSpPr>
            <a:cxnSpLocks/>
            <a:stCxn id="46" idx="0"/>
            <a:endCxn id="3088" idx="1"/>
          </p:cNvCxnSpPr>
          <p:nvPr/>
        </p:nvCxnSpPr>
        <p:spPr>
          <a:xfrm rot="5400000" flipH="1" flipV="1">
            <a:off x="4545425" y="562479"/>
            <a:ext cx="1295388" cy="2941787"/>
          </a:xfrm>
          <a:prstGeom prst="bentConnector2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umBox 1">
            <a:extLst>
              <a:ext uri="{FF2B5EF4-FFF2-40B4-BE49-F238E27FC236}">
                <a16:creationId xmlns:a16="http://schemas.microsoft.com/office/drawing/2014/main" id="{58FD6046-F934-4F6E-0FED-69FBF80C8DB2}"/>
              </a:ext>
            </a:extLst>
          </p:cNvPr>
          <p:cNvSpPr/>
          <p:nvPr/>
        </p:nvSpPr>
        <p:spPr>
          <a:xfrm>
            <a:off x="2403228" y="302341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75" name="NumBox 2">
            <a:extLst>
              <a:ext uri="{FF2B5EF4-FFF2-40B4-BE49-F238E27FC236}">
                <a16:creationId xmlns:a16="http://schemas.microsoft.com/office/drawing/2014/main" id="{68B17A80-7977-3758-1D5F-27B527CD4F51}"/>
              </a:ext>
            </a:extLst>
          </p:cNvPr>
          <p:cNvSpPr/>
          <p:nvPr/>
        </p:nvSpPr>
        <p:spPr>
          <a:xfrm>
            <a:off x="3740108" y="140372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76" name="NumBox 6">
            <a:extLst>
              <a:ext uri="{FF2B5EF4-FFF2-40B4-BE49-F238E27FC236}">
                <a16:creationId xmlns:a16="http://schemas.microsoft.com/office/drawing/2014/main" id="{C0AB37FF-5175-FD08-F6E9-4BE5F0E00E21}"/>
              </a:ext>
            </a:extLst>
          </p:cNvPr>
          <p:cNvSpPr/>
          <p:nvPr/>
        </p:nvSpPr>
        <p:spPr>
          <a:xfrm>
            <a:off x="4549786" y="3373167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77" name="NumBox 8">
            <a:extLst>
              <a:ext uri="{FF2B5EF4-FFF2-40B4-BE49-F238E27FC236}">
                <a16:creationId xmlns:a16="http://schemas.microsoft.com/office/drawing/2014/main" id="{B710B2B2-0B49-3457-FE50-FBE1AAF02E29}"/>
              </a:ext>
            </a:extLst>
          </p:cNvPr>
          <p:cNvSpPr/>
          <p:nvPr/>
        </p:nvSpPr>
        <p:spPr>
          <a:xfrm>
            <a:off x="1268454" y="304980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79" name="NumBox 8">
            <a:extLst>
              <a:ext uri="{FF2B5EF4-FFF2-40B4-BE49-F238E27FC236}">
                <a16:creationId xmlns:a16="http://schemas.microsoft.com/office/drawing/2014/main" id="{12EF361A-BE5B-75C7-EC63-9949112AC7E7}"/>
              </a:ext>
            </a:extLst>
          </p:cNvPr>
          <p:cNvSpPr/>
          <p:nvPr/>
        </p:nvSpPr>
        <p:spPr>
          <a:xfrm>
            <a:off x="7269225" y="2695901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9C4968EA-0E04-99CF-FC7A-D697FEEF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47" y="505890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NumBox 6">
            <a:extLst>
              <a:ext uri="{FF2B5EF4-FFF2-40B4-BE49-F238E27FC236}">
                <a16:creationId xmlns:a16="http://schemas.microsoft.com/office/drawing/2014/main" id="{DF824DC8-3DC0-D4BA-AF53-75AA12A5B688}"/>
              </a:ext>
            </a:extLst>
          </p:cNvPr>
          <p:cNvSpPr/>
          <p:nvPr/>
        </p:nvSpPr>
        <p:spPr>
          <a:xfrm>
            <a:off x="4650888" y="4873727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sp>
        <p:nvSpPr>
          <p:cNvPr id="24" name="NumBox 6">
            <a:extLst>
              <a:ext uri="{FF2B5EF4-FFF2-40B4-BE49-F238E27FC236}">
                <a16:creationId xmlns:a16="http://schemas.microsoft.com/office/drawing/2014/main" id="{C0242F6B-2090-8491-07A7-E5538A3FE150}"/>
              </a:ext>
            </a:extLst>
          </p:cNvPr>
          <p:cNvSpPr/>
          <p:nvPr/>
        </p:nvSpPr>
        <p:spPr>
          <a:xfrm>
            <a:off x="9039645" y="441522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sp>
        <p:nvSpPr>
          <p:cNvPr id="2" name="Title text box">
            <a:extLst>
              <a:ext uri="{FF2B5EF4-FFF2-40B4-BE49-F238E27FC236}">
                <a16:creationId xmlns:a16="http://schemas.microsoft.com/office/drawing/2014/main" id="{6FEB77D0-D7EB-591B-FE7D-D7E136BE82F5}"/>
              </a:ext>
            </a:extLst>
          </p:cNvPr>
          <p:cNvSpPr txBox="1"/>
          <p:nvPr/>
        </p:nvSpPr>
        <p:spPr>
          <a:xfrm>
            <a:off x="268559" y="68436"/>
            <a:ext cx="82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1D1C1D"/>
                </a:solidFill>
                <a:effectLst/>
                <a:latin typeface="Slack-Lato"/>
              </a:rPr>
              <a:t>Guidance for Redshift DevOps On AWS – Open Source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Architecture To Build CI/CD pipeline for Redshift DevOps Using Open Source Services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6D6C3-C8A3-672D-2ED2-641A129488AA}"/>
              </a:ext>
            </a:extLst>
          </p:cNvPr>
          <p:cNvSpPr/>
          <p:nvPr/>
        </p:nvSpPr>
        <p:spPr>
          <a:xfrm>
            <a:off x="2824612" y="1793913"/>
            <a:ext cx="5842062" cy="4269714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tx1"/>
                </a:solidFill>
              </a:rPr>
              <a:t>    AWS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E5FD804-2490-B9F5-C76A-493ED74AD0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8396" y="1823048"/>
            <a:ext cx="431256" cy="43125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EF8D9C1-F2B6-7297-F189-3FBC7E8CDCA0}"/>
              </a:ext>
            </a:extLst>
          </p:cNvPr>
          <p:cNvSpPr/>
          <p:nvPr/>
        </p:nvSpPr>
        <p:spPr>
          <a:xfrm>
            <a:off x="2987125" y="3149174"/>
            <a:ext cx="1479422" cy="146965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3" name="TextBox 25">
            <a:extLst>
              <a:ext uri="{FF2B5EF4-FFF2-40B4-BE49-F238E27FC236}">
                <a16:creationId xmlns:a16="http://schemas.microsoft.com/office/drawing/2014/main" id="{1B7066BE-12BC-ED63-5EE4-7910D2B94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71" y="5207093"/>
            <a:ext cx="107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 for code build</a:t>
            </a:r>
          </a:p>
        </p:txBody>
      </p:sp>
      <p:sp>
        <p:nvSpPr>
          <p:cNvPr id="59" name="TextBox 25">
            <a:extLst>
              <a:ext uri="{FF2B5EF4-FFF2-40B4-BE49-F238E27FC236}">
                <a16:creationId xmlns:a16="http://schemas.microsoft.com/office/drawing/2014/main" id="{496F9D86-5077-14F0-C5B4-536AAED35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6286" y="3441313"/>
            <a:ext cx="15075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Jenkins Container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49C2E33-99DA-7044-D97E-E024FBB254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2727" y="3240989"/>
            <a:ext cx="414087" cy="276058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83F4CD1-F99D-6B0F-1668-B78D931FA207}"/>
              </a:ext>
            </a:extLst>
          </p:cNvPr>
          <p:cNvCxnSpPr>
            <a:cxnSpLocks/>
          </p:cNvCxnSpPr>
          <p:nvPr/>
        </p:nvCxnSpPr>
        <p:spPr>
          <a:xfrm>
            <a:off x="3692545" y="3658452"/>
            <a:ext cx="2847" cy="331517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A9889D6A-0910-C9F2-62C5-CEAC1FCDB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5805" y="3960886"/>
            <a:ext cx="414087" cy="276058"/>
          </a:xfrm>
          <a:prstGeom prst="rect">
            <a:avLst/>
          </a:prstGeom>
        </p:spPr>
      </p:pic>
      <p:sp>
        <p:nvSpPr>
          <p:cNvPr id="83" name="TextBox 25">
            <a:extLst>
              <a:ext uri="{FF2B5EF4-FFF2-40B4-BE49-F238E27FC236}">
                <a16:creationId xmlns:a16="http://schemas.microsoft.com/office/drawing/2014/main" id="{8C706317-74DC-28A5-9DE1-E0545885A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098" y="4215807"/>
            <a:ext cx="15075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Redshift code deployment container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157332C-C460-6E02-AC83-1FCAFB3C0A4E}"/>
              </a:ext>
            </a:extLst>
          </p:cNvPr>
          <p:cNvCxnSpPr/>
          <p:nvPr/>
        </p:nvCxnSpPr>
        <p:spPr>
          <a:xfrm flipV="1">
            <a:off x="2257349" y="3325819"/>
            <a:ext cx="725285" cy="491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09EB901-F565-66D6-25EF-F9BC6B656FDF}"/>
              </a:ext>
            </a:extLst>
          </p:cNvPr>
          <p:cNvCxnSpPr>
            <a:cxnSpLocks/>
            <a:stCxn id="3088" idx="2"/>
          </p:cNvCxnSpPr>
          <p:nvPr/>
        </p:nvCxnSpPr>
        <p:spPr>
          <a:xfrm rot="5400000">
            <a:off x="5358590" y="772842"/>
            <a:ext cx="1387837" cy="3072904"/>
          </a:xfrm>
          <a:prstGeom prst="bentConnector2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3198153-64C8-0CE0-3EBC-FA0BF5BD6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905" y="5468952"/>
            <a:ext cx="124956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Redshift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DDD25C2D-691F-22FA-FFA2-B6B48E6089E5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879892" y="4098915"/>
            <a:ext cx="1487015" cy="1084913"/>
          </a:xfrm>
          <a:prstGeom prst="bentConnector3">
            <a:avLst>
              <a:gd name="adj1" fmla="val 50000"/>
            </a:avLst>
          </a:prstGeom>
          <a:ln w="127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AF429DA-0A12-91BA-31DA-DA22FC806720}"/>
              </a:ext>
            </a:extLst>
          </p:cNvPr>
          <p:cNvCxnSpPr>
            <a:cxnSpLocks/>
            <a:endCxn id="3090" idx="1"/>
          </p:cNvCxnSpPr>
          <p:nvPr/>
        </p:nvCxnSpPr>
        <p:spPr>
          <a:xfrm>
            <a:off x="4492172" y="3675957"/>
            <a:ext cx="2706406" cy="3483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BA4C81E5-C27D-F28C-7ACC-FEB7CB252E33}"/>
              </a:ext>
            </a:extLst>
          </p:cNvPr>
          <p:cNvCxnSpPr>
            <a:cxnSpLocks/>
            <a:stCxn id="72" idx="3"/>
            <a:endCxn id="25" idx="1"/>
          </p:cNvCxnSpPr>
          <p:nvPr/>
        </p:nvCxnSpPr>
        <p:spPr>
          <a:xfrm>
            <a:off x="4466547" y="3884001"/>
            <a:ext cx="2729127" cy="1062450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NumBox 6">
            <a:extLst>
              <a:ext uri="{FF2B5EF4-FFF2-40B4-BE49-F238E27FC236}">
                <a16:creationId xmlns:a16="http://schemas.microsoft.com/office/drawing/2014/main" id="{D70168D1-884B-346F-5A3B-7A9BCC047C6F}"/>
              </a:ext>
            </a:extLst>
          </p:cNvPr>
          <p:cNvSpPr/>
          <p:nvPr/>
        </p:nvSpPr>
        <p:spPr>
          <a:xfrm>
            <a:off x="5871787" y="4628861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</a:t>
            </a:r>
          </a:p>
        </p:txBody>
      </p:sp>
      <p:sp>
        <p:nvSpPr>
          <p:cNvPr id="113" name="NumBox 6">
            <a:extLst>
              <a:ext uri="{FF2B5EF4-FFF2-40B4-BE49-F238E27FC236}">
                <a16:creationId xmlns:a16="http://schemas.microsoft.com/office/drawing/2014/main" id="{59772EF6-305E-1E51-C4B0-3938C95D1A89}"/>
              </a:ext>
            </a:extLst>
          </p:cNvPr>
          <p:cNvSpPr/>
          <p:nvPr/>
        </p:nvSpPr>
        <p:spPr>
          <a:xfrm>
            <a:off x="9039645" y="535515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4114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idebar Background">
            <a:extLst>
              <a:ext uri="{FF2B5EF4-FFF2-40B4-BE49-F238E27FC236}">
                <a16:creationId xmlns:a16="http://schemas.microsoft.com/office/drawing/2014/main" id="{B0A83432-3797-164E-B817-BA71B523944F}"/>
              </a:ext>
            </a:extLst>
          </p:cNvPr>
          <p:cNvSpPr/>
          <p:nvPr/>
        </p:nvSpPr>
        <p:spPr>
          <a:xfrm>
            <a:off x="8965213" y="0"/>
            <a:ext cx="3216348" cy="68580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eparator">
            <a:extLst>
              <a:ext uri="{FF2B5EF4-FFF2-40B4-BE49-F238E27FC236}">
                <a16:creationId xmlns:a16="http://schemas.microsoft.com/office/drawing/2014/main" id="{F30A1574-10E4-484A-8146-B48870661EB1}"/>
              </a:ext>
            </a:extLst>
          </p:cNvPr>
          <p:cNvCxnSpPr/>
          <p:nvPr/>
        </p:nvCxnSpPr>
        <p:spPr>
          <a:xfrm>
            <a:off x="353208" y="744685"/>
            <a:ext cx="8595360" cy="0"/>
          </a:xfrm>
          <a:prstGeom prst="line">
            <a:avLst/>
          </a:prstGeom>
          <a:ln w="25400">
            <a:solidFill>
              <a:srgbClr val="545B6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NumBox 5">
            <a:extLst>
              <a:ext uri="{FF2B5EF4-FFF2-40B4-BE49-F238E27FC236}">
                <a16:creationId xmlns:a16="http://schemas.microsoft.com/office/drawing/2014/main" id="{A2290CE2-D8F1-634A-905A-BA66C42AEBC9}"/>
              </a:ext>
            </a:extLst>
          </p:cNvPr>
          <p:cNvSpPr/>
          <p:nvPr/>
        </p:nvSpPr>
        <p:spPr>
          <a:xfrm>
            <a:off x="9082442" y="304800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48" name="NumBox 4">
            <a:extLst>
              <a:ext uri="{FF2B5EF4-FFF2-40B4-BE49-F238E27FC236}">
                <a16:creationId xmlns:a16="http://schemas.microsoft.com/office/drawing/2014/main" id="{DB3429CA-DC02-CB4C-880D-98CA93789536}"/>
              </a:ext>
            </a:extLst>
          </p:cNvPr>
          <p:cNvSpPr/>
          <p:nvPr/>
        </p:nvSpPr>
        <p:spPr>
          <a:xfrm>
            <a:off x="9082442" y="2367067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49" name="NumBox 3">
            <a:extLst>
              <a:ext uri="{FF2B5EF4-FFF2-40B4-BE49-F238E27FC236}">
                <a16:creationId xmlns:a16="http://schemas.microsoft.com/office/drawing/2014/main" id="{FBB6C579-1AAE-E74E-B11A-6E47F977F102}"/>
              </a:ext>
            </a:extLst>
          </p:cNvPr>
          <p:cNvSpPr/>
          <p:nvPr/>
        </p:nvSpPr>
        <p:spPr>
          <a:xfrm>
            <a:off x="9082442" y="177409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50" name="NumBox 2">
            <a:extLst>
              <a:ext uri="{FF2B5EF4-FFF2-40B4-BE49-F238E27FC236}">
                <a16:creationId xmlns:a16="http://schemas.microsoft.com/office/drawing/2014/main" id="{467C0ED0-7F8D-E04F-83B3-FF198C2806BF}"/>
              </a:ext>
            </a:extLst>
          </p:cNvPr>
          <p:cNvSpPr/>
          <p:nvPr/>
        </p:nvSpPr>
        <p:spPr>
          <a:xfrm>
            <a:off x="9073987" y="83820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07483-4712-2AB2-8220-7CD4D6BE9179}"/>
              </a:ext>
            </a:extLst>
          </p:cNvPr>
          <p:cNvCxnSpPr/>
          <p:nvPr/>
        </p:nvCxnSpPr>
        <p:spPr>
          <a:xfrm>
            <a:off x="-2527990" y="3214815"/>
            <a:ext cx="508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>
            <a:extLst>
              <a:ext uri="{FF2B5EF4-FFF2-40B4-BE49-F238E27FC236}">
                <a16:creationId xmlns:a16="http://schemas.microsoft.com/office/drawing/2014/main" id="{AA70D589-9CD6-9FE6-2814-40DB26908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7995" y="2519159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</p:txBody>
      </p:sp>
      <p:sp>
        <p:nvSpPr>
          <p:cNvPr id="79" name="NumBox 8">
            <a:extLst>
              <a:ext uri="{FF2B5EF4-FFF2-40B4-BE49-F238E27FC236}">
                <a16:creationId xmlns:a16="http://schemas.microsoft.com/office/drawing/2014/main" id="{12EF361A-BE5B-75C7-EC63-9949112AC7E7}"/>
              </a:ext>
            </a:extLst>
          </p:cNvPr>
          <p:cNvSpPr/>
          <p:nvPr/>
        </p:nvSpPr>
        <p:spPr>
          <a:xfrm>
            <a:off x="4906667" y="329184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24" name="NumBox 6">
            <a:extLst>
              <a:ext uri="{FF2B5EF4-FFF2-40B4-BE49-F238E27FC236}">
                <a16:creationId xmlns:a16="http://schemas.microsoft.com/office/drawing/2014/main" id="{C0242F6B-2090-8491-07A7-E5538A3FE150}"/>
              </a:ext>
            </a:extLst>
          </p:cNvPr>
          <p:cNvSpPr/>
          <p:nvPr/>
        </p:nvSpPr>
        <p:spPr>
          <a:xfrm>
            <a:off x="9082442" y="4054857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DE9F4368-0151-AB90-82D0-4846CC2A2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694" y="3960970"/>
            <a:ext cx="107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Pipeline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BD0A0E-93B2-AF31-CDCF-30D6DBC3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3" y="2084414"/>
            <a:ext cx="435421" cy="46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5">
            <a:extLst>
              <a:ext uri="{FF2B5EF4-FFF2-40B4-BE49-F238E27FC236}">
                <a16:creationId xmlns:a16="http://schemas.microsoft.com/office/drawing/2014/main" id="{33829481-3C5C-EFF6-3C3D-F47A8A5A7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152" y="2604461"/>
            <a:ext cx="107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Commit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2DC4AC-7AC1-28EC-BDC5-4B09B807B77C}"/>
              </a:ext>
            </a:extLst>
          </p:cNvPr>
          <p:cNvCxnSpPr>
            <a:stCxn id="3074" idx="3"/>
          </p:cNvCxnSpPr>
          <p:nvPr/>
        </p:nvCxnSpPr>
        <p:spPr>
          <a:xfrm flipV="1">
            <a:off x="642524" y="2315122"/>
            <a:ext cx="775392" cy="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98AF3F-AC9E-D78C-3EB8-10B55DD61855}"/>
              </a:ext>
            </a:extLst>
          </p:cNvPr>
          <p:cNvCxnSpPr/>
          <p:nvPr/>
        </p:nvCxnSpPr>
        <p:spPr>
          <a:xfrm flipV="1">
            <a:off x="2046566" y="2314758"/>
            <a:ext cx="658774" cy="364"/>
          </a:xfrm>
          <a:prstGeom prst="straightConnector1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umBox 1">
            <a:extLst>
              <a:ext uri="{FF2B5EF4-FFF2-40B4-BE49-F238E27FC236}">
                <a16:creationId xmlns:a16="http://schemas.microsoft.com/office/drawing/2014/main" id="{58FD6046-F934-4F6E-0FED-69FBF80C8DB2}"/>
              </a:ext>
            </a:extLst>
          </p:cNvPr>
          <p:cNvSpPr/>
          <p:nvPr/>
        </p:nvSpPr>
        <p:spPr>
          <a:xfrm>
            <a:off x="2244400" y="196723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75" name="NumBox 2">
            <a:extLst>
              <a:ext uri="{FF2B5EF4-FFF2-40B4-BE49-F238E27FC236}">
                <a16:creationId xmlns:a16="http://schemas.microsoft.com/office/drawing/2014/main" id="{68B17A80-7977-3758-1D5F-27B527CD4F51}"/>
              </a:ext>
            </a:extLst>
          </p:cNvPr>
          <p:cNvSpPr/>
          <p:nvPr/>
        </p:nvSpPr>
        <p:spPr>
          <a:xfrm>
            <a:off x="3525939" y="1961799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76" name="NumBox 6">
            <a:extLst>
              <a:ext uri="{FF2B5EF4-FFF2-40B4-BE49-F238E27FC236}">
                <a16:creationId xmlns:a16="http://schemas.microsoft.com/office/drawing/2014/main" id="{C0AB37FF-5175-FD08-F6E9-4BE5F0E00E21}"/>
              </a:ext>
            </a:extLst>
          </p:cNvPr>
          <p:cNvSpPr/>
          <p:nvPr/>
        </p:nvSpPr>
        <p:spPr>
          <a:xfrm>
            <a:off x="5761651" y="368990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77" name="NumBox 8">
            <a:extLst>
              <a:ext uri="{FF2B5EF4-FFF2-40B4-BE49-F238E27FC236}">
                <a16:creationId xmlns:a16="http://schemas.microsoft.com/office/drawing/2014/main" id="{B710B2B2-0B49-3457-FE50-FBE1AAF02E29}"/>
              </a:ext>
            </a:extLst>
          </p:cNvPr>
          <p:cNvSpPr/>
          <p:nvPr/>
        </p:nvSpPr>
        <p:spPr>
          <a:xfrm>
            <a:off x="893060" y="196396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21" name="NumBox 6">
            <a:extLst>
              <a:ext uri="{FF2B5EF4-FFF2-40B4-BE49-F238E27FC236}">
                <a16:creationId xmlns:a16="http://schemas.microsoft.com/office/drawing/2014/main" id="{DF824DC8-3DC0-D4BA-AF53-75AA12A5B688}"/>
              </a:ext>
            </a:extLst>
          </p:cNvPr>
          <p:cNvSpPr/>
          <p:nvPr/>
        </p:nvSpPr>
        <p:spPr>
          <a:xfrm>
            <a:off x="6584785" y="318622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F67E2C-579E-2E36-F127-16633188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05" y="1973838"/>
            <a:ext cx="668432" cy="6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588B69-1969-CC10-1F6A-50F4F22ED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583" y="1967238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5">
            <a:extLst>
              <a:ext uri="{FF2B5EF4-FFF2-40B4-BE49-F238E27FC236}">
                <a16:creationId xmlns:a16="http://schemas.microsoft.com/office/drawing/2014/main" id="{F557724A-6E08-04F4-0D11-B860A802E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267" y="2604432"/>
            <a:ext cx="107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Build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9AD5B53-F87E-9809-0586-0A900FB16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346" y="1970754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D09452-D131-6707-33F1-57E31336F852}"/>
              </a:ext>
            </a:extLst>
          </p:cNvPr>
          <p:cNvCxnSpPr/>
          <p:nvPr/>
        </p:nvCxnSpPr>
        <p:spPr>
          <a:xfrm flipV="1">
            <a:off x="3333712" y="2314394"/>
            <a:ext cx="658774" cy="364"/>
          </a:xfrm>
          <a:prstGeom prst="straightConnector1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5">
            <a:extLst>
              <a:ext uri="{FF2B5EF4-FFF2-40B4-BE49-F238E27FC236}">
                <a16:creationId xmlns:a16="http://schemas.microsoft.com/office/drawing/2014/main" id="{28839B07-6AA3-E3E5-1E3A-47B719784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955" y="2604432"/>
            <a:ext cx="107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Deploy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FB445C1-6A8F-BE81-4139-44F4AC58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583" y="3293852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79CA040-4558-5F82-9B54-D021DFE1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63" y="2852155"/>
            <a:ext cx="3052552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BE07C7-8B5E-E343-5870-2DAAC7F5C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622" y="3693568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8A735A6-8F63-073B-1669-99EFF576E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488" y="2367099"/>
            <a:ext cx="667512" cy="64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B49A5A80-FE5A-2654-2CC1-012741464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488" y="3689908"/>
            <a:ext cx="667512" cy="66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CB674E-D334-5B6E-FDFA-48C7D5C77EE7}"/>
              </a:ext>
            </a:extLst>
          </p:cNvPr>
          <p:cNvGrpSpPr/>
          <p:nvPr/>
        </p:nvGrpSpPr>
        <p:grpSpPr>
          <a:xfrm>
            <a:off x="7713069" y="2989630"/>
            <a:ext cx="667512" cy="2068068"/>
            <a:chOff x="7713680" y="3095244"/>
            <a:chExt cx="667512" cy="2068068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5B3E5223-7228-14A7-DFBD-C45857FC1A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3680" y="3095244"/>
              <a:ext cx="667512" cy="667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8">
              <a:extLst>
                <a:ext uri="{FF2B5EF4-FFF2-40B4-BE49-F238E27FC236}">
                  <a16:creationId xmlns:a16="http://schemas.microsoft.com/office/drawing/2014/main" id="{DB86F471-C3DF-1AB1-8A9C-7C111F9E8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3680" y="4495800"/>
              <a:ext cx="667512" cy="667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25">
            <a:extLst>
              <a:ext uri="{FF2B5EF4-FFF2-40B4-BE49-F238E27FC236}">
                <a16:creationId xmlns:a16="http://schemas.microsoft.com/office/drawing/2014/main" id="{14CD335B-4571-3147-1900-CBC78FD48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830" y="4324867"/>
            <a:ext cx="11890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 Container Registry</a:t>
            </a: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519293E4-DA96-8DF0-0CB2-47B834C53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696" y="4324867"/>
            <a:ext cx="11890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 Kubernetes Cluster</a:t>
            </a:r>
          </a:p>
        </p:txBody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688425FB-8711-95F8-B32E-F003BCD4E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7668" y="2133600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C282E109-BDBB-781A-A631-1E33C7A5D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2781" y="3582436"/>
            <a:ext cx="1177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Redshift Cluster - DEV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28805A22-579E-1A10-F2EF-27A01CC44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3283" y="5057698"/>
            <a:ext cx="1177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Redshift Cluster - TST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4E515D6A-AC94-127B-5A51-34B6A51E27B9}"/>
              </a:ext>
            </a:extLst>
          </p:cNvPr>
          <p:cNvCxnSpPr>
            <a:stCxn id="1030" idx="3"/>
            <a:endCxn id="1036" idx="0"/>
          </p:cNvCxnSpPr>
          <p:nvPr/>
        </p:nvCxnSpPr>
        <p:spPr>
          <a:xfrm>
            <a:off x="4620858" y="2304510"/>
            <a:ext cx="652520" cy="1389058"/>
          </a:xfrm>
          <a:prstGeom prst="bentConnector2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2E722B-FA4B-477D-43D3-CFCBE56B8D5D}"/>
              </a:ext>
            </a:extLst>
          </p:cNvPr>
          <p:cNvCxnSpPr>
            <a:stCxn id="1036" idx="3"/>
            <a:endCxn id="1040" idx="1"/>
          </p:cNvCxnSpPr>
          <p:nvPr/>
        </p:nvCxnSpPr>
        <p:spPr>
          <a:xfrm flipV="1">
            <a:off x="5607134" y="4023664"/>
            <a:ext cx="583354" cy="3660"/>
          </a:xfrm>
          <a:prstGeom prst="straightConnector1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8D0894C-90DD-C394-02E6-B22C7A6E38D8}"/>
              </a:ext>
            </a:extLst>
          </p:cNvPr>
          <p:cNvCxnSpPr>
            <a:stCxn id="1038" idx="2"/>
            <a:endCxn id="1040" idx="0"/>
          </p:cNvCxnSpPr>
          <p:nvPr/>
        </p:nvCxnSpPr>
        <p:spPr>
          <a:xfrm>
            <a:off x="6524244" y="3009182"/>
            <a:ext cx="0" cy="680726"/>
          </a:xfrm>
          <a:prstGeom prst="straightConnector1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E12BF8B-C1A9-3D82-6F6B-3D692C6CC922}"/>
              </a:ext>
            </a:extLst>
          </p:cNvPr>
          <p:cNvCxnSpPr>
            <a:cxnSpLocks/>
            <a:endCxn id="1042" idx="1"/>
          </p:cNvCxnSpPr>
          <p:nvPr/>
        </p:nvCxnSpPr>
        <p:spPr>
          <a:xfrm flipV="1">
            <a:off x="6873978" y="3323386"/>
            <a:ext cx="839091" cy="563118"/>
          </a:xfrm>
          <a:prstGeom prst="bentConnector3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55D8E95-FA49-CF17-8AB7-9AAE59405C69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6873978" y="4169983"/>
            <a:ext cx="839091" cy="553959"/>
          </a:xfrm>
          <a:prstGeom prst="bentConnector3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NumBox 6">
            <a:extLst>
              <a:ext uri="{FF2B5EF4-FFF2-40B4-BE49-F238E27FC236}">
                <a16:creationId xmlns:a16="http://schemas.microsoft.com/office/drawing/2014/main" id="{BA2DDACA-7016-695C-80A0-7B2673231E25}"/>
              </a:ext>
            </a:extLst>
          </p:cNvPr>
          <p:cNvSpPr/>
          <p:nvPr/>
        </p:nvSpPr>
        <p:spPr>
          <a:xfrm>
            <a:off x="7299643" y="3886705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</a:t>
            </a:r>
          </a:p>
        </p:txBody>
      </p:sp>
      <p:sp>
        <p:nvSpPr>
          <p:cNvPr id="70" name="NumBox 6">
            <a:extLst>
              <a:ext uri="{FF2B5EF4-FFF2-40B4-BE49-F238E27FC236}">
                <a16:creationId xmlns:a16="http://schemas.microsoft.com/office/drawing/2014/main" id="{04BC500B-5CFC-AF3E-8F44-A9695F8B46B9}"/>
              </a:ext>
            </a:extLst>
          </p:cNvPr>
          <p:cNvSpPr/>
          <p:nvPr/>
        </p:nvSpPr>
        <p:spPr>
          <a:xfrm>
            <a:off x="9082442" y="4983433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7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1E07B6B-8F1B-51B5-08ED-EBE471746AFB}"/>
              </a:ext>
            </a:extLst>
          </p:cNvPr>
          <p:cNvGrpSpPr/>
          <p:nvPr/>
        </p:nvGrpSpPr>
        <p:grpSpPr>
          <a:xfrm>
            <a:off x="9073962" y="137169"/>
            <a:ext cx="3055400" cy="738731"/>
            <a:chOff x="9073962" y="137169"/>
            <a:chExt cx="3055400" cy="738731"/>
          </a:xfrm>
        </p:grpSpPr>
        <p:sp>
          <p:nvSpPr>
            <p:cNvPr id="51" name="NumBox 1">
              <a:extLst>
                <a:ext uri="{FF2B5EF4-FFF2-40B4-BE49-F238E27FC236}">
                  <a16:creationId xmlns:a16="http://schemas.microsoft.com/office/drawing/2014/main" id="{61A833CA-45E5-DA44-9841-E3816A71ECCE}"/>
                </a:ext>
              </a:extLst>
            </p:cNvPr>
            <p:cNvSpPr/>
            <p:nvPr/>
          </p:nvSpPr>
          <p:spPr>
            <a:xfrm>
              <a:off x="9073962" y="137169"/>
              <a:ext cx="274320" cy="2743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ctr"/>
              <a:r>
                <a:rPr lang="en-US" sz="105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08A0850-E316-8E8D-DE6D-D4FEFA36379E}"/>
                </a:ext>
              </a:extLst>
            </p:cNvPr>
            <p:cNvSpPr txBox="1"/>
            <p:nvPr/>
          </p:nvSpPr>
          <p:spPr>
            <a:xfrm>
              <a:off x="9457081" y="137236"/>
              <a:ext cx="26722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 developer adds/modifies DDL/DML scripts in configuration files and commits changes into AWS code commit .</a:t>
              </a:r>
            </a:p>
            <a:p>
              <a:endParaRPr lang="en-US" sz="1050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847C312-D4DF-A020-0CEA-F4118F42638E}"/>
              </a:ext>
            </a:extLst>
          </p:cNvPr>
          <p:cNvSpPr txBox="1"/>
          <p:nvPr/>
        </p:nvSpPr>
        <p:spPr>
          <a:xfrm>
            <a:off x="9457080" y="838200"/>
            <a:ext cx="26722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commit triggers off a code build using configuration specified in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buildspec.yml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The build happens based on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pre_build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build and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post_build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command.</a:t>
            </a:r>
            <a:endParaRPr lang="en-US" sz="10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D74AD2C-13CC-BADD-8527-8EC749BBAA16}"/>
              </a:ext>
            </a:extLst>
          </p:cNvPr>
          <p:cNvSpPr txBox="1"/>
          <p:nvPr/>
        </p:nvSpPr>
        <p:spPr>
          <a:xfrm>
            <a:off x="9457080" y="1775936"/>
            <a:ext cx="26722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builds the container image and pushes it to AWS code deploy.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8F07026-9F48-21F4-0FF1-1A292E25B328}"/>
              </a:ext>
            </a:extLst>
          </p:cNvPr>
          <p:cNvSpPr txBox="1"/>
          <p:nvPr/>
        </p:nvSpPr>
        <p:spPr>
          <a:xfrm>
            <a:off x="9453754" y="2338062"/>
            <a:ext cx="267228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 deploy pushes the container image to Elastic container Registry (ECR) repository.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D5AF2A5-4838-2A9A-241A-E7F3C74D6086}"/>
              </a:ext>
            </a:extLst>
          </p:cNvPr>
          <p:cNvSpPr txBox="1"/>
          <p:nvPr/>
        </p:nvSpPr>
        <p:spPr>
          <a:xfrm>
            <a:off x="9453754" y="3015062"/>
            <a:ext cx="2672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EKS cluster extracts the latest image from ECR and deploys it as new cluster.  A task is defined to run application code like a service.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E21962-E176-FC18-3B8E-A6AB72C0C491}"/>
              </a:ext>
            </a:extLst>
          </p:cNvPr>
          <p:cNvSpPr txBox="1"/>
          <p:nvPr/>
        </p:nvSpPr>
        <p:spPr>
          <a:xfrm>
            <a:off x="9453753" y="4878865"/>
            <a:ext cx="2672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 gets deployed in Redshift cluster environment, task completes and the deployment service waits for another change to DDL/DML script.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B9DF8-7991-144F-81B5-E50E9738759B}"/>
              </a:ext>
            </a:extLst>
          </p:cNvPr>
          <p:cNvSpPr txBox="1"/>
          <p:nvPr/>
        </p:nvSpPr>
        <p:spPr>
          <a:xfrm>
            <a:off x="9458421" y="3907297"/>
            <a:ext cx="267228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EKS cluster picks up the container image, reads configuration in s3 bucket to determine execution step, connects with Redshift cluster and executes DDL/DML code.</a:t>
            </a:r>
          </a:p>
        </p:txBody>
      </p:sp>
      <p:sp>
        <p:nvSpPr>
          <p:cNvPr id="5" name="Title text box">
            <a:extLst>
              <a:ext uri="{FF2B5EF4-FFF2-40B4-BE49-F238E27FC236}">
                <a16:creationId xmlns:a16="http://schemas.microsoft.com/office/drawing/2014/main" id="{551EC7E6-C7BF-C000-0490-8C8901841952}"/>
              </a:ext>
            </a:extLst>
          </p:cNvPr>
          <p:cNvSpPr txBox="1"/>
          <p:nvPr/>
        </p:nvSpPr>
        <p:spPr>
          <a:xfrm>
            <a:off x="353208" y="87763"/>
            <a:ext cx="828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1D1C1D"/>
                </a:solidFill>
                <a:effectLst/>
                <a:latin typeface="Slack-Lato"/>
              </a:rPr>
              <a:t>Guidance for DevOps for Redshift On AWS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Architecture To Build CI/CD pipeline for Redshift DevOps Using AWS Native Services</a:t>
            </a:r>
          </a:p>
        </p:txBody>
      </p:sp>
    </p:spTree>
    <p:extLst>
      <p:ext uri="{BB962C8B-B14F-4D97-AF65-F5344CB8AC3E}">
        <p14:creationId xmlns:p14="http://schemas.microsoft.com/office/powerpoint/2010/main" val="186012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-architecture-icons">
      <a:dk1>
        <a:srgbClr val="232F3C"/>
      </a:dk1>
      <a:lt1>
        <a:srgbClr val="FAFAFA"/>
      </a:lt1>
      <a:dk2>
        <a:srgbClr val="545B63"/>
      </a:dk2>
      <a:lt2>
        <a:srgbClr val="E5ECEF"/>
      </a:lt2>
      <a:accent1>
        <a:srgbClr val="FF9900"/>
      </a:accent1>
      <a:accent2>
        <a:srgbClr val="F0613C"/>
      </a:accent2>
      <a:accent3>
        <a:srgbClr val="007CBD"/>
      </a:accent3>
      <a:accent4>
        <a:srgbClr val="00A0C8"/>
      </a:accent4>
      <a:accent5>
        <a:srgbClr val="1D8900"/>
      </a:accent5>
      <a:accent6>
        <a:srgbClr val="69AE34"/>
      </a:accent6>
      <a:hlink>
        <a:srgbClr val="007CBC"/>
      </a:hlink>
      <a:folHlink>
        <a:srgbClr val="007C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5" id="{7742EFB1-5D65-BC43-8C5A-52FA295D9C6D}" vid="{5211384F-8CF6-A242-84FF-8111C087FB4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3437</TotalTime>
  <Words>492</Words>
  <Application>Microsoft Macintosh PowerPoint</Application>
  <PresentationFormat>Widescreen</PresentationFormat>
  <Paragraphs>75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3" baseType="lpstr">
      <vt:lpstr>Amazon Ember</vt:lpstr>
      <vt:lpstr>Amazon Ember Display</vt:lpstr>
      <vt:lpstr>Amazon Ember Heavy</vt:lpstr>
      <vt:lpstr>Arial</vt:lpstr>
      <vt:lpstr>Bookerly</vt:lpstr>
      <vt:lpstr>Calibri</vt:lpstr>
      <vt:lpstr>Lucida Console</vt:lpstr>
      <vt:lpstr>Slack-Lato</vt:lpstr>
      <vt:lpstr>Wingdings</vt:lpstr>
      <vt:lpstr>Office Theme</vt:lpstr>
      <vt:lpstr>AWS Confidential Dark</vt:lpstr>
      <vt:lpstr>PowerPoint Presentation</vt:lpstr>
      <vt:lpstr>PowerPoint Presentation</vt:lpstr>
    </vt:vector>
  </TitlesOfParts>
  <Manager/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 Architecture Title</dc:title>
  <dc:subject/>
  <dc:creator>Amazon Web Services</dc:creator>
  <cp:keywords/>
  <dc:description/>
  <cp:lastModifiedBy>Microsoft Office User</cp:lastModifiedBy>
  <cp:revision>112</cp:revision>
  <dcterms:created xsi:type="dcterms:W3CDTF">2018-02-11T04:20:17Z</dcterms:created>
  <dcterms:modified xsi:type="dcterms:W3CDTF">2023-06-05T20:57:54Z</dcterms:modified>
  <cp:category/>
</cp:coreProperties>
</file>